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3" r:id="rId14"/>
    <p:sldId id="284" r:id="rId15"/>
    <p:sldId id="285" r:id="rId16"/>
    <p:sldId id="286" r:id="rId17"/>
    <p:sldId id="287" r:id="rId18"/>
    <p:sldId id="288" r:id="rId19"/>
    <p:sldId id="261" r:id="rId20"/>
    <p:sldId id="262" r:id="rId21"/>
    <p:sldId id="263" r:id="rId22"/>
    <p:sldId id="266" r:id="rId23"/>
    <p:sldId id="28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>
      <p:cViewPr varScale="1">
        <p:scale>
          <a:sx n="98" d="100"/>
          <a:sy n="98" d="100"/>
        </p:scale>
        <p:origin x="-131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C4BF6-8131-499F-B58E-F485C77190FC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5E9935-2A15-4784-91B3-346157AB81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E9935-2A15-4784-91B3-346157AB81F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B8C6-EB2E-4B20-AE25-EE0D840B5CA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93A1-ABB1-47D2-AAF9-60ABFD47B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B8C6-EB2E-4B20-AE25-EE0D840B5CA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93A1-ABB1-47D2-AAF9-60ABFD47B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B8C6-EB2E-4B20-AE25-EE0D840B5CA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93A1-ABB1-47D2-AAF9-60ABFD47B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B8C6-EB2E-4B20-AE25-EE0D840B5CA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93A1-ABB1-47D2-AAF9-60ABFD47B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B8C6-EB2E-4B20-AE25-EE0D840B5CA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93A1-ABB1-47D2-AAF9-60ABFD47B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B8C6-EB2E-4B20-AE25-EE0D840B5CA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93A1-ABB1-47D2-AAF9-60ABFD47B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B8C6-EB2E-4B20-AE25-EE0D840B5CA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93A1-ABB1-47D2-AAF9-60ABFD47B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B8C6-EB2E-4B20-AE25-EE0D840B5CA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93A1-ABB1-47D2-AAF9-60ABFD47B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B8C6-EB2E-4B20-AE25-EE0D840B5CA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93A1-ABB1-47D2-AAF9-60ABFD47B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B8C6-EB2E-4B20-AE25-EE0D840B5CA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93A1-ABB1-47D2-AAF9-60ABFD47B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B8C6-EB2E-4B20-AE25-EE0D840B5CA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93A1-ABB1-47D2-AAF9-60ABFD47B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6B8C6-EB2E-4B20-AE25-EE0D840B5CA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793A1-ABB1-47D2-AAF9-60ABFD47B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4.jpe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16632"/>
            <a:ext cx="6912768" cy="5983311"/>
          </a:xfrm>
          <a:solidFill>
            <a:schemeClr val="accent6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pPr marL="0" indent="360363" algn="ctr">
              <a:buNone/>
              <a:tabLst>
                <a:tab pos="7986713" algn="l"/>
              </a:tabLst>
            </a:pPr>
            <a:r>
              <a:rPr lang="ru-RU" sz="5400" b="1" dirty="0" err="1"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Мовні</a:t>
            </a:r>
            <a:r>
              <a:rPr lang="ru-RU" sz="5400" b="1" dirty="0"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 </a:t>
            </a:r>
            <a:r>
              <a:rPr lang="ru-RU" sz="5400" b="1" dirty="0" err="1"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засоби</a:t>
            </a:r>
            <a:r>
              <a:rPr lang="ru-RU" sz="5400" b="1" dirty="0"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 </a:t>
            </a:r>
            <a:r>
              <a:rPr lang="ru-RU" sz="5400" b="1" dirty="0" err="1"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наукового</a:t>
            </a:r>
            <a:r>
              <a:rPr lang="ru-RU" sz="5400" b="1" dirty="0"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 стилю </a:t>
            </a:r>
          </a:p>
        </p:txBody>
      </p:sp>
      <p:pic>
        <p:nvPicPr>
          <p:cNvPr id="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404664"/>
            <a:ext cx="1137786" cy="1083552"/>
          </a:xfrm>
          <a:prstGeom prst="rect">
            <a:avLst/>
          </a:prstGeom>
          <a:noFill/>
        </p:spPr>
      </p:pic>
      <p:pic>
        <p:nvPicPr>
          <p:cNvPr id="1029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1030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  <p:pic>
        <p:nvPicPr>
          <p:cNvPr id="1033" name="Picture 9" descr="C:\Users\Администратор\Desktop\1bf8d0181d2870a68e5542822f2cb50a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3995936" y="404664"/>
            <a:ext cx="144016" cy="1080740"/>
          </a:xfrm>
          <a:prstGeom prst="rect">
            <a:avLst/>
          </a:prstGeom>
          <a:noFill/>
        </p:spPr>
      </p:pic>
      <p:pic>
        <p:nvPicPr>
          <p:cNvPr id="14" name="Picture 9" descr="C:\Users\Администратор\Desktop\1bf8d0181d2870a68e5542822f2cb50a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5292080" y="404664"/>
            <a:ext cx="166268" cy="1080740"/>
          </a:xfrm>
          <a:prstGeom prst="rect">
            <a:avLst/>
          </a:prstGeom>
          <a:noFill/>
        </p:spPr>
      </p:pic>
      <p:pic>
        <p:nvPicPr>
          <p:cNvPr id="1035" name="Picture 11" descr="C:\Users\Администратор\Desktop\images (4)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31640" y="188640"/>
            <a:ext cx="1728191" cy="2190750"/>
          </a:xfrm>
          <a:prstGeom prst="rect">
            <a:avLst/>
          </a:prstGeom>
          <a:noFill/>
        </p:spPr>
      </p:pic>
      <p:pic>
        <p:nvPicPr>
          <p:cNvPr id="1038" name="Picture 14" descr="C:\Users\Администратор\Desktop\Аспіранти 2024\Аспіранти\ілюстрації до презентацій\Тема 10\images (5)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347864" y="4005064"/>
            <a:ext cx="2359149" cy="2664296"/>
          </a:xfrm>
          <a:prstGeom prst="rect">
            <a:avLst/>
          </a:prstGeom>
          <a:noFill/>
        </p:spPr>
      </p:pic>
      <p:pic>
        <p:nvPicPr>
          <p:cNvPr id="1039" name="Picture 15" descr="C:\Users\Администратор\Desktop\Аспіранти 2024\Аспіранти\ілюстрації до презентацій\Тема 10\завантаження (3)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71768" y="188641"/>
            <a:ext cx="1537565" cy="2232248"/>
          </a:xfrm>
          <a:prstGeom prst="rect">
            <a:avLst/>
          </a:prstGeom>
          <a:noFill/>
        </p:spPr>
      </p:pic>
      <p:pic>
        <p:nvPicPr>
          <p:cNvPr id="1040" name="Picture 16" descr="C:\Users\Администратор\Desktop\Аспіранти 2024\Аспіранти\ілюстрації до презентацій\Тема 10\завантаження (2)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96136" y="3789040"/>
            <a:ext cx="2016224" cy="2668141"/>
          </a:xfrm>
          <a:prstGeom prst="rect">
            <a:avLst/>
          </a:prstGeom>
          <a:noFill/>
        </p:spPr>
      </p:pic>
      <p:pic>
        <p:nvPicPr>
          <p:cNvPr id="1026" name="Picture 2" descr="C:\Users\Администратор\Desktop\Аспіранти 2024\Аспіранти\ілюстрації до презентацій\Тема 10\завантаження (1)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403648" y="4221088"/>
            <a:ext cx="1819275" cy="2636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16632"/>
            <a:ext cx="6840760" cy="6552728"/>
          </a:xfrm>
        </p:spPr>
        <p:txBody>
          <a:bodyPr>
            <a:normAutofit fontScale="77500" lnSpcReduction="20000"/>
          </a:bodyPr>
          <a:lstStyle/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Найвідповідальнішим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етапом наукової роботи є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вибір теми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дослідження та її формулювання. </a:t>
            </a:r>
          </a:p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Після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формулювання теми дослідження розпочинається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ознайомлення з головною та додатковою літературою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за темою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роботи.</a:t>
            </a:r>
          </a:p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Зазвичай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використовують два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види опрацювання джерел: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швидке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(по діагоналі) – з метою виявити, чи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потрібно вивчати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це джерело детальніше;</a:t>
            </a:r>
          </a:p>
          <a:p>
            <a:pPr marL="0" indent="360363" algn="just"/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повільне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глибше вивчення низки публікацій, дослідження простішого матеріалу до складнішого (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метод індукції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360363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Заголовки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структурних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Вступ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Розділ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», «Список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розташовуються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посередині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рядка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симетрично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тексту.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структурних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номер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розділи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друкувати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Вступ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Розділ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0" indent="360363"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7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88640"/>
            <a:ext cx="6768752" cy="6480720"/>
          </a:xfrm>
        </p:spPr>
        <p:txBody>
          <a:bodyPr>
            <a:normAutofit fontScale="70000" lnSpcReduction="20000"/>
          </a:bodyPr>
          <a:lstStyle/>
          <a:p>
            <a:pPr marL="0" indent="360363" algn="just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Ілюстрації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фотографії, креслення, схеми, графіки, карти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потрібно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подавати безпосередньо після тексту,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якому вони згадані вперше, або на наступній сторінці. </a:t>
            </a:r>
          </a:p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Підпис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під ілюстрацією має містити такі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елементи: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) найменування графічного сюжету, що позначається скороченим словом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Рис.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»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) порядковий номер ілюстрації, який зазначається без знака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арабськими цифрами; </a:t>
            </a:r>
          </a:p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) тематичний заголовок ілюстрації;</a:t>
            </a:r>
          </a:p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) легенда (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за потреби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360363" algn="just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використаних джерел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рекомендується розміщувати або в алфавітному порядку, або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порядку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згадування їх у тексті за наскрізною нумерацією. </a:t>
            </a:r>
          </a:p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ще такий вид бібліографії, як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хронологічний список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за датами публікації матеріалів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), але загалом він маловживаний.</a:t>
            </a:r>
          </a:p>
        </p:txBody>
      </p:sp>
      <p:pic>
        <p:nvPicPr>
          <p:cNvPr id="6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7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88640"/>
            <a:ext cx="6840760" cy="6669360"/>
          </a:xfrm>
        </p:spPr>
        <p:txBody>
          <a:bodyPr>
            <a:normAutofit fontScale="92500"/>
          </a:bodyPr>
          <a:lstStyle/>
          <a:p>
            <a:pPr marL="0" indent="360363" algn="just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Основними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мовними засобами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наукового стилю є велика кількість термінів, схем, таблиць, графіків, абстрактних (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часто іншомовних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) слів, наукова фразеологія (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стійкі термінологічні словосполучення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), цитати, посилання; уникання емоційно-експресивних синонімів, суфіксів, багатозначних слів, художніх тропів, індивідуальних неологізмів.</a:t>
            </a:r>
          </a:p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лексичному й фразеологічному рівнях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потрібно виділити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наявність великої кількості термінів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різних галузей знання.</a:t>
            </a:r>
          </a:p>
        </p:txBody>
      </p:sp>
      <p:pic>
        <p:nvPicPr>
          <p:cNvPr id="5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8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88640"/>
            <a:ext cx="6840760" cy="6264696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Вживають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слова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усталені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словосполучення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допомагають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послідовно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логічно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пов’язати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тексту: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так, однак, крім цього, з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іншого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боку, у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свою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чергу, у цьому разі,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по-перше (по-друге, по-третє тощо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описаний вище, наведені результати, на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підставі отриманих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даних, як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показали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дослідження.</a:t>
            </a:r>
          </a:p>
          <a:p>
            <a:pPr marL="0" indent="360363"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Особливо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необхідно виділити слова, які свідчать про ступінь вірогідності (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дійсно, зрозуміло, вірогідно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), об’єктивність наведеної інформації (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думають, вважають, стверджують, здається, можливо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). Ці мовні звороти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надають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висловлюванню відносності. А от абсолютні твердження вимагатимуть від автора найвищої відповідальності.</a:t>
            </a:r>
          </a:p>
        </p:txBody>
      </p:sp>
      <p:pic>
        <p:nvPicPr>
          <p:cNvPr id="6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7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88640"/>
            <a:ext cx="6840760" cy="6480720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Наукова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вирізняється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експресивна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Дієслова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дієслівні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тексті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особливе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інформаційне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навантаження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Широко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дієслівні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недоконаного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виду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минулого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часу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дійсного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способу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вони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фіксують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описується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на момент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висловлювання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Рідше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застосовуються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дієслова умовного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(у формулюванні гіпотез) і майже ніколи – наказового способу. 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Часто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використовуються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зворотні дієслова, пасивні конструкції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що зумовлено необхідністю підкреслити об’єкт дії, предмет дослідження (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наприклад: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цій статті розглядаються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…, Передбачено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надати додаткові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…)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i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займенників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особливо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поширені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вказівні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той,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котрий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конкретизують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предмет, 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логічні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зв’язки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частинами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висловлювання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7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88640"/>
            <a:ext cx="6840760" cy="5937523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певних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обставин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позначення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суб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єкта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науковій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мові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почали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>
                <a:latin typeface="Times New Roman" pitchFamily="18" charset="0"/>
                <a:cs typeface="Times New Roman" pitchFamily="18" charset="0"/>
              </a:rPr>
              <a:t>особовий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>
                <a:latin typeface="Times New Roman" pitchFamily="18" charset="0"/>
                <a:cs typeface="Times New Roman" pitchFamily="18" charset="0"/>
              </a:rPr>
              <a:t>займенник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ми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зумовило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утворення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низки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похідних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словосполучень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на нашу думку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i="1" dirty="0" err="1">
                <a:latin typeface="Times New Roman" pitchFamily="18" charset="0"/>
                <a:cs typeface="Times New Roman" pitchFamily="18" charset="0"/>
              </a:rPr>
              <a:t>по-нашому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360363" algn="just">
              <a:buNone/>
            </a:pP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надто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часте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вживання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займенника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похідних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справляє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неприємне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враження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, тому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автори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намагаються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звороти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уникнути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повторів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конструкції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невизначено-особовими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реченнями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500" i="1" dirty="0" err="1" smtClean="0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err="1">
                <a:latin typeface="Times New Roman" pitchFamily="18" charset="0"/>
                <a:cs typeface="Times New Roman" pitchFamily="18" charset="0"/>
              </a:rPr>
              <a:t>проводять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err="1">
                <a:latin typeface="Times New Roman" pitchFamily="18" charset="0"/>
                <a:cs typeface="Times New Roman" pitchFamily="18" charset="0"/>
              </a:rPr>
              <a:t>відбір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err="1">
                <a:latin typeface="Times New Roman" pitchFamily="18" charset="0"/>
                <a:cs typeface="Times New Roman" pitchFamily="18" charset="0"/>
              </a:rPr>
              <a:t>зразків</a:t>
            </a:r>
            <a:r>
              <a:rPr lang="ru-RU" sz="2500" i="1" dirty="0" err="1" smtClean="0"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), форму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викладу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третьої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Автор </a:t>
            </a:r>
            <a:r>
              <a:rPr lang="ru-RU" sz="2500" i="1" dirty="0" err="1" smtClean="0">
                <a:latin typeface="Times New Roman" pitchFamily="18" charset="0"/>
                <a:cs typeface="Times New Roman" pitchFamily="18" charset="0"/>
              </a:rPr>
              <a:t>вважає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безособові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5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но, -то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500" i="1" dirty="0" err="1" smtClean="0">
                <a:latin typeface="Times New Roman" pitchFamily="18" charset="0"/>
                <a:cs typeface="Times New Roman" pitchFamily="18" charset="0"/>
              </a:rPr>
              <a:t>Здійснено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..., </a:t>
            </a:r>
            <a:r>
              <a:rPr lang="ru-RU" sz="2500" i="1" dirty="0" err="1" smtClean="0">
                <a:latin typeface="Times New Roman" pitchFamily="18" charset="0"/>
                <a:cs typeface="Times New Roman" pitchFamily="18" charset="0"/>
              </a:rPr>
              <a:t>Визначено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err="1">
                <a:latin typeface="Times New Roman" pitchFamily="18" charset="0"/>
                <a:cs typeface="Times New Roman" pitchFamily="18" charset="0"/>
              </a:rPr>
              <a:t>напрями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…, За 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основу </a:t>
            </a:r>
            <a:r>
              <a:rPr lang="ru-RU" sz="2500" i="1" dirty="0" err="1">
                <a:latin typeface="Times New Roman" pitchFamily="18" charset="0"/>
                <a:cs typeface="Times New Roman" pitchFamily="18" charset="0"/>
              </a:rPr>
              <a:t>прийнято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sz="2500" i="1" dirty="0" err="1" smtClean="0">
                <a:latin typeface="Times New Roman" pitchFamily="18" charset="0"/>
                <a:cs typeface="Times New Roman" pitchFamily="18" charset="0"/>
              </a:rPr>
              <a:t>індукції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uk-UA" sz="2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7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88640"/>
            <a:ext cx="6840760" cy="6480720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Синтаксис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стилю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яскраво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виражений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книжний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характер,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організовану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будову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речень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uk-UA" sz="2600" b="1" dirty="0" smtClean="0">
                <a:latin typeface="Times New Roman" pitchFamily="18" charset="0"/>
                <a:cs typeface="Times New Roman" pitchFamily="18" charset="0"/>
              </a:rPr>
              <a:t>Важливою </a:t>
            </a:r>
            <a:r>
              <a:rPr lang="uk-UA" sz="2600" b="1" dirty="0">
                <a:latin typeface="Times New Roman" pitchFamily="18" charset="0"/>
                <a:cs typeface="Times New Roman" pitchFamily="18" charset="0"/>
              </a:rPr>
              <a:t>рисою синтаксису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наукової мови є переважання </a:t>
            </a:r>
            <a:r>
              <a:rPr lang="uk-UA" sz="2600" i="1" dirty="0">
                <a:latin typeface="Times New Roman" pitchFamily="18" charset="0"/>
                <a:cs typeface="Times New Roman" pitchFamily="18" charset="0"/>
              </a:rPr>
              <a:t>розгорнених складних речень 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розгалуженою системою різних видів підрядності, відокремлених зворотів (</a:t>
            </a:r>
            <a:r>
              <a:rPr lang="uk-UA" sz="2600" i="1" dirty="0">
                <a:latin typeface="Times New Roman" pitchFamily="18" charset="0"/>
                <a:cs typeface="Times New Roman" pitchFamily="18" charset="0"/>
              </a:rPr>
              <a:t>особливо дієприкметникових </a:t>
            </a:r>
            <a:r>
              <a:rPr lang="uk-UA" sz="2600" i="1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2600" i="1" dirty="0">
                <a:latin typeface="Times New Roman" pitchFamily="18" charset="0"/>
                <a:cs typeface="Times New Roman" pitchFamily="18" charset="0"/>
              </a:rPr>
              <a:t>дієприслівникових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360363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Часто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вживають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>
                <a:latin typeface="Times New Roman" pitchFamily="18" charset="0"/>
                <a:cs typeface="Times New Roman" pitchFamily="18" charset="0"/>
              </a:rPr>
              <a:t>розповідні</a:t>
            </a:r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рідко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питальні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окличні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адже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певне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емоційне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забарвлення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600" i="1" dirty="0" err="1">
                <a:latin typeface="Times New Roman" pitchFamily="18" charset="0"/>
                <a:cs typeface="Times New Roman" pitchFamily="18" charset="0"/>
              </a:rPr>
              <a:t>винятком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latin typeface="Times New Roman" pitchFamily="18" charset="0"/>
                <a:cs typeface="Times New Roman" pitchFamily="18" charset="0"/>
              </a:rPr>
              <a:t>науково-популярних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latin typeface="Times New Roman" pitchFamily="18" charset="0"/>
                <a:cs typeface="Times New Roman" pitchFamily="18" charset="0"/>
              </a:rPr>
              <a:t>видань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360363" algn="just">
              <a:buNone/>
            </a:pP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Композиційна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особливість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стилю –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документування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тверджень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посилання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цитати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8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260648"/>
            <a:ext cx="6840760" cy="6480720"/>
          </a:xfrm>
        </p:spPr>
        <p:txBody>
          <a:bodyPr>
            <a:normAutofit fontScale="92500" lnSpcReduction="10000"/>
          </a:bodyPr>
          <a:lstStyle/>
          <a:p>
            <a:pPr marL="0" indent="360363" algn="just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Мова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наукової праці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це формально-логічний спосіб викладу матеріалу,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уживання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спеціальної термінології, використання якої вимагає особливої точності, наявності власних думок, обґрунтування висновків.</a:t>
            </a:r>
          </a:p>
          <a:p>
            <a:pPr marL="0" indent="360363" algn="just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друкованих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бути:</a:t>
            </a:r>
          </a:p>
          <a:p>
            <a:pPr marL="0" indent="360363" algn="just">
              <a:buAutoNum type="arabicParenR"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технічними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форматування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тексту,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таблиць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рисунків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змістовими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логіка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використані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інструменти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.).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7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260648"/>
            <a:ext cx="6840760" cy="6480720"/>
          </a:xfrm>
        </p:spPr>
        <p:txBody>
          <a:bodyPr>
            <a:noAutofit/>
          </a:bodyPr>
          <a:lstStyle/>
          <a:p>
            <a:pPr marL="0" indent="360363">
              <a:buNone/>
            </a:pP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360363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стислість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лаконічність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викладу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матеріалу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) логічна послідовність, змістовий і стилістичний взаємозв’язок між розділами, підрозділами, окремими абзацами;</a:t>
            </a:r>
          </a:p>
          <a:p>
            <a:pPr marL="0" indent="360363" algn="just">
              <a:buNone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) змістова завершеність, цілісність, взаємопов’язаність думок;</a:t>
            </a:r>
          </a:p>
          <a:p>
            <a:pPr marL="0" indent="360363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аргументація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кожного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достатньою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кількістю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фактичного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матеріалу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акцентування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головних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думках;</a:t>
            </a:r>
          </a:p>
          <a:p>
            <a:pPr marL="0" indent="360363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правильне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цитат і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виносок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стилістична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орфографічна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пунктуаційна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грамотність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7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260648"/>
            <a:ext cx="6840760" cy="64087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Практичні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Доберіть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зразок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тексту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науково-популярного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підстилю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проаналізуйте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добору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мовних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ньому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Доповніть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запропонований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мовленнєвих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стандартів-кліше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написання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повідомлення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лексичними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одиницями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	думку	(кого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?)…;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загальновідомо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систематизувати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…;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підсумок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зазначимо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0" indent="360363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360363" algn="just">
              <a:buNone/>
            </a:pP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0" indent="360363"/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7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6624736" cy="706090"/>
          </a:xfrm>
        </p:spPr>
        <p:txBody>
          <a:bodyPr>
            <a:noAutofit/>
          </a:bodyPr>
          <a:lstStyle/>
          <a:p>
            <a:r>
              <a:rPr lang="en-US" sz="7200" b="1" dirty="0" err="1"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124744"/>
            <a:ext cx="6768752" cy="5472608"/>
          </a:xfrm>
        </p:spPr>
        <p:txBody>
          <a:bodyPr anchor="ctr"/>
          <a:lstStyle/>
          <a:p>
            <a:pPr marL="514350" lvl="0" indent="-514350" algn="just">
              <a:buFont typeface="+mj-lt"/>
              <a:buAutoNum type="arabicPeriod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Текст як форма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Композиція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pic>
        <p:nvPicPr>
          <p:cNvPr id="6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7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285728"/>
            <a:ext cx="6840760" cy="6072230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Складіть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наукове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повідомлення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міні-текст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обсягом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1-2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друковані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аркуші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науково-навчальний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підстиль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 на одну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запропонованих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тем:</a:t>
            </a:r>
          </a:p>
          <a:p>
            <a:pPr marL="0" lvl="0" indent="360363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милозвучності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360363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Синонімічне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багатство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60363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Причини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логічності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60363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Фразеологізми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професійному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мовленні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60363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Прийменник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діловому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спілкуванні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0363"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7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88640"/>
            <a:ext cx="6840760" cy="4694489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Випишіть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підручника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спеціальності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монографії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часопису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науково-популярної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уривок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тексту (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обсягом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приблизно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сторінка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зробіть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використовуючи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поданий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план і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таблицю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мовних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0363" algn="ctr">
              <a:buNone/>
            </a:pP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План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тексту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Точне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покликання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текст,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аналізують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Жанр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Кому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адресована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праця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стилю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вираження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наявної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авторському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тексті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Мовні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підстилю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зарахувати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аналізований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текст?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7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260648"/>
            <a:ext cx="6768752" cy="6408712"/>
          </a:xfrm>
        </p:spPr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Підготуйте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доповідь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науково-практичну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конференцію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Актуальні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сучасного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мовознавства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присвячену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Дню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писемності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7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7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259632" y="1700808"/>
            <a:ext cx="66967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uk-UA" sz="9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96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404664"/>
            <a:ext cx="1137786" cy="1083552"/>
          </a:xfrm>
          <a:prstGeom prst="rect">
            <a:avLst/>
          </a:prstGeom>
          <a:noFill/>
        </p:spPr>
      </p:pic>
      <p:pic>
        <p:nvPicPr>
          <p:cNvPr id="10" name="Picture 9" descr="C:\Users\Администратор\Desktop\1bf8d0181d2870a68e5542822f2cb50a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3995936" y="404664"/>
            <a:ext cx="144016" cy="1080740"/>
          </a:xfrm>
          <a:prstGeom prst="rect">
            <a:avLst/>
          </a:prstGeom>
          <a:noFill/>
        </p:spPr>
      </p:pic>
      <p:pic>
        <p:nvPicPr>
          <p:cNvPr id="11" name="Picture 9" descr="C:\Users\Администратор\Desktop\1bf8d0181d2870a68e5542822f2cb50a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5292080" y="404664"/>
            <a:ext cx="144016" cy="1080740"/>
          </a:xfrm>
          <a:prstGeom prst="rect">
            <a:avLst/>
          </a:prstGeom>
          <a:noFill/>
        </p:spPr>
      </p:pic>
      <p:pic>
        <p:nvPicPr>
          <p:cNvPr id="2050" name="Picture 2" descr="C:\Users\Администратор\Desktop\image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6136" y="980728"/>
            <a:ext cx="2076590" cy="1152128"/>
          </a:xfrm>
          <a:prstGeom prst="rect">
            <a:avLst/>
          </a:prstGeom>
          <a:noFill/>
        </p:spPr>
      </p:pic>
      <p:pic>
        <p:nvPicPr>
          <p:cNvPr id="2051" name="Picture 3" descr="C:\Users\Администратор\Desktop\images (1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19672" y="404664"/>
            <a:ext cx="1728192" cy="1479275"/>
          </a:xfrm>
          <a:prstGeom prst="rect">
            <a:avLst/>
          </a:prstGeom>
          <a:noFill/>
        </p:spPr>
      </p:pic>
      <p:pic>
        <p:nvPicPr>
          <p:cNvPr id="2052" name="Picture 4" descr="C:\Users\Администратор\Desktop\images (2)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75856" y="4797152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97154"/>
          </a:xfrm>
        </p:spPr>
        <p:txBody>
          <a:bodyPr>
            <a:noAutofit/>
          </a:bodyPr>
          <a:lstStyle/>
          <a:p>
            <a:r>
              <a:rPr lang="ru-RU" sz="5400" b="1" dirty="0" err="1">
                <a:latin typeface="Times New Roman" pitchFamily="18" charset="0"/>
                <a:cs typeface="Times New Roman" pitchFamily="18" charset="0"/>
              </a:rPr>
              <a:t>Література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7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  <p:sp>
        <p:nvSpPr>
          <p:cNvPr id="10" name="Содержимое 2"/>
          <p:cNvSpPr>
            <a:spLocks noGrp="1"/>
          </p:cNvSpPr>
          <p:nvPr>
            <p:ph idx="1"/>
          </p:nvPr>
        </p:nvSpPr>
        <p:spPr>
          <a:xfrm>
            <a:off x="1259632" y="1000108"/>
            <a:ext cx="6696744" cy="559724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Ботвина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Н.В.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Офіційно-діловий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стилі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К. : Артек, 1998.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Гінзбург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М.Д.	Десять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відомих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ділового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та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стилю,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зведені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систему //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Стандартизація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сертифікація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 2004.  № 2.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Жайворонок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В.В. та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професійній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.  К. 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Вища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школа, 2006.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Коваль А.П.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стиль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літературної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Структура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тексту. К., 1970.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Мацько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Л.І. Культура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фахової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К. : ВЦ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», 2007.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Мацюк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З.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професійного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спрямування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К. 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Каравела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2007.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Михайлова О.Т.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Лексичні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граматичні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Харків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2000.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Онуфрієнко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Г.С.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стиль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алгоритмічними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приписами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2-ге вид.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перероб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та доп.  К. : Центр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л-ри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2009. 392 с.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Селігей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П.О.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Науковець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2012. № 4. С. 18–28.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Семеног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О.М. Культура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 К. 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2010.  213 с.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професійним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спрямуванням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Практикум. К. : ВЦ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», 2009.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 Шевчук С.В.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професійним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спрямуванням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. К. 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Алерта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2010.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 Ярема С. На теми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2002. 44 с.</a:t>
            </a:r>
          </a:p>
          <a:p>
            <a:pPr marL="0" indent="0">
              <a:buFont typeface="Wingdings" pitchFamily="2" charset="2"/>
              <a:buChar char="Ø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260648"/>
            <a:ext cx="6768752" cy="6597352"/>
          </a:xfrm>
        </p:spPr>
        <p:txBody>
          <a:bodyPr>
            <a:normAutofit fontScale="92500" lnSpcReduction="20000"/>
          </a:bodyPr>
          <a:lstStyle/>
          <a:p>
            <a:pPr marL="0" indent="360363" algn="just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Основними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передумовами формування наукового стилю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української мови стали: розширення сфер функціонування мови, розвиток наукового світогляду, історична еволюція процесу пізнання, що позначилася на різних галузях знань, розвиток наукового мислення, розширення сфери наукової діяльності, закріплення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мові процесу пізнання і систематизації знань, що сприяє збагаченню термінологічної системи, унормуванню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упорядкуванню науково-технічної термінології, жанровому поширенню української наукової мови.</a:t>
            </a:r>
          </a:p>
        </p:txBody>
      </p:sp>
      <p:pic>
        <p:nvPicPr>
          <p:cNvPr id="6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7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88640"/>
            <a:ext cx="6840760" cy="6408712"/>
          </a:xfrm>
        </p:spPr>
        <p:txBody>
          <a:bodyPr>
            <a:normAutofit fontScale="92500"/>
          </a:bodyPr>
          <a:lstStyle/>
          <a:p>
            <a:pPr marL="0" indent="360363"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Основною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формою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текст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3600" i="1" dirty="0">
                <a:latin typeface="Times New Roman" pitchFamily="18" charset="0"/>
                <a:cs typeface="Times New Roman" pitchFamily="18" charset="0"/>
              </a:rPr>
              <a:t>від лат.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textum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3600" i="1" dirty="0">
                <a:latin typeface="Times New Roman" pitchFamily="18" charset="0"/>
                <a:cs typeface="Times New Roman" pitchFamily="18" charset="0"/>
              </a:rPr>
              <a:t>зв’язок, поєднання, тканина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) – писемний або усний мовленнєвий масив, що становить лінійну послідовність висловлень, об’єднаних у ближчій перспективі смисловими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й 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формотворчо-граматичними зв’язками, а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3600" dirty="0" err="1">
                <a:latin typeface="Times New Roman" pitchFamily="18" charset="0"/>
                <a:cs typeface="Times New Roman" pitchFamily="18" charset="0"/>
              </a:rPr>
              <a:t>загальнокомпозиційному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3600" dirty="0" err="1">
                <a:latin typeface="Times New Roman" pitchFamily="18" charset="0"/>
                <a:cs typeface="Times New Roman" pitchFamily="18" charset="0"/>
              </a:rPr>
              <a:t>дистантному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 плані – спільною темою і сюжетною заданістю.</a:t>
            </a:r>
          </a:p>
        </p:txBody>
      </p:sp>
      <p:pic>
        <p:nvPicPr>
          <p:cNvPr id="6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7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88640"/>
            <a:ext cx="6768752" cy="6408712"/>
          </a:xfrm>
        </p:spPr>
        <p:txBody>
          <a:bodyPr>
            <a:normAutofit lnSpcReduction="10000"/>
          </a:bodyPr>
          <a:lstStyle/>
          <a:p>
            <a:pPr marL="0" indent="360363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формами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тексти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поділяють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усні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писемні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Тексти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публіцистичного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інформаційного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як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так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писемними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форм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360363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усній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судові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промови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розповіді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фольклорні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твори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писемній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епістолярні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твори, твори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художньої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офіційні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резолюції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накази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протоколи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акти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факси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листи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7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88640"/>
            <a:ext cx="6696744" cy="6336704"/>
          </a:xfrm>
        </p:spPr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Наукове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виражене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видах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первинних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текстів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360363" algn="just">
              <a:buFontTx/>
              <a:buChar char="-"/>
            </a:pP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усних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i="1" dirty="0" err="1">
                <a:latin typeface="Times New Roman" pitchFamily="18" charset="0"/>
                <a:cs typeface="Times New Roman" pitchFamily="18" charset="0"/>
              </a:rPr>
              <a:t>дискусія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, диспут, </a:t>
            </a:r>
            <a:r>
              <a:rPr lang="ru-RU" sz="4000" i="1" dirty="0" err="1">
                <a:latin typeface="Times New Roman" pitchFamily="18" charset="0"/>
                <a:cs typeface="Times New Roman" pitchFamily="18" charset="0"/>
              </a:rPr>
              <a:t>обговорення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err="1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err="1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err="1">
                <a:latin typeface="Times New Roman" pitchFamily="18" charset="0"/>
                <a:cs typeface="Times New Roman" pitchFamily="18" charset="0"/>
              </a:rPr>
              <a:t>фахівцями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360363" algn="just">
              <a:buFontTx/>
              <a:buChar char="-"/>
            </a:pP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письмових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i="1" dirty="0" err="1">
                <a:latin typeface="Times New Roman" pitchFamily="18" charset="0"/>
                <a:cs typeface="Times New Roman" pitchFamily="18" charset="0"/>
              </a:rPr>
              <a:t>дисертація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i="1" dirty="0" err="1">
                <a:latin typeface="Times New Roman" pitchFamily="18" charset="0"/>
                <a:cs typeface="Times New Roman" pitchFamily="18" charset="0"/>
              </a:rPr>
              <a:t>монографія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i="1" dirty="0" err="1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i="1" dirty="0" err="1">
                <a:latin typeface="Times New Roman" pitchFamily="18" charset="0"/>
                <a:cs typeface="Times New Roman" pitchFamily="18" charset="0"/>
              </a:rPr>
              <a:t>тези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7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88640"/>
            <a:ext cx="6840760" cy="6408712"/>
          </a:xfrm>
        </p:spPr>
        <p:txBody>
          <a:bodyPr>
            <a:normAutofit lnSpcReduction="10000"/>
          </a:bodyPr>
          <a:lstStyle/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тексті обов’язково мають бути: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FontTx/>
              <a:buChar char="-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зміст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знання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функціонує вже як семантика тексту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360363" algn="just">
              <a:buFontTx/>
              <a:buChar char="-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власне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знання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поступово досягає статусу наукової інформації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Знання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може бути науковою інформацією лише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системі суспільної наукової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комунікації.</a:t>
            </a:r>
          </a:p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Найповніше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наукове знання про предмет, його ознаки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й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властивості виявляється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жанрах власне наукового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підстилю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монографія, стаття, дисертація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pic>
        <p:nvPicPr>
          <p:cNvPr id="6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7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88640"/>
            <a:ext cx="6840760" cy="6480720"/>
          </a:xfrm>
        </p:spPr>
        <p:txBody>
          <a:bodyPr>
            <a:normAutofit fontScale="92500" lnSpcReduction="10000"/>
          </a:bodyPr>
          <a:lstStyle/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Важливою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частиною наукової роботи є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вступ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оскільки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ньому містяться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усі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необхідні кваліфікаційні характеристики дослідження: його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актуальність, мета, завдання, новизна, об’єкт і предмет вивчення, методи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основній частині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роботи докладно розглядаються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методика й техніка дослідження, узагальнюються його результати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0363" algn="just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відіграють роль закінчення, зумовленого логікою проведення дослідження, подаються у формі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синтезу накопиченої в основній частині наукової роботи інформації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5" descr="C:\Users\Администратор\Desktop\1bf8d0181d2870a68e5542822f2cb50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</p:spPr>
      </p:pic>
      <p:pic>
        <p:nvPicPr>
          <p:cNvPr id="7" name="Picture 6" descr="C:\Users\Администратор\Desktop\1bf8d0181d2870a68e5542822f2cb50a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11156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1467</Words>
  <Application>Microsoft Office PowerPoint</Application>
  <PresentationFormat>Экран (4:3)</PresentationFormat>
  <Paragraphs>103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План</vt:lpstr>
      <vt:lpstr>Література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</dc:title>
  <dc:creator>User</dc:creator>
  <cp:lastModifiedBy>Администратор</cp:lastModifiedBy>
  <cp:revision>83</cp:revision>
  <dcterms:created xsi:type="dcterms:W3CDTF">2021-10-01T08:57:05Z</dcterms:created>
  <dcterms:modified xsi:type="dcterms:W3CDTF">2024-02-19T15:40:03Z</dcterms:modified>
</cp:coreProperties>
</file>